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1"/>
  </p:sldMasterIdLst>
  <p:sldIdLst>
    <p:sldId id="256" r:id="rId2"/>
    <p:sldId id="257" r:id="rId3"/>
    <p:sldId id="258" r:id="rId4"/>
    <p:sldId id="259" r:id="rId5"/>
    <p:sldId id="260" r:id="rId6"/>
    <p:sldId id="261" r:id="rId7"/>
    <p:sldId id="262" r:id="rId8"/>
    <p:sldId id="263" r:id="rId9"/>
    <p:sldId id="264" r:id="rId10"/>
    <p:sldId id="273" r:id="rId11"/>
    <p:sldId id="284" r:id="rId12"/>
    <p:sldId id="285" r:id="rId13"/>
    <p:sldId id="286" r:id="rId14"/>
    <p:sldId id="266" r:id="rId15"/>
    <p:sldId id="265" r:id="rId16"/>
    <p:sldId id="272" r:id="rId17"/>
    <p:sldId id="277" r:id="rId18"/>
    <p:sldId id="279" r:id="rId19"/>
    <p:sldId id="276" r:id="rId20"/>
    <p:sldId id="283" r:id="rId21"/>
    <p:sldId id="280" r:id="rId22"/>
    <p:sldId id="278" r:id="rId23"/>
    <p:sldId id="281" r:id="rId24"/>
    <p:sldId id="288" r:id="rId25"/>
    <p:sldId id="27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C8121CC1-520A-419B-B469-E12FA58A6A81}">
          <p14:sldIdLst>
            <p14:sldId id="256"/>
            <p14:sldId id="257"/>
            <p14:sldId id="258"/>
            <p14:sldId id="259"/>
            <p14:sldId id="260"/>
            <p14:sldId id="261"/>
            <p14:sldId id="262"/>
            <p14:sldId id="263"/>
            <p14:sldId id="264"/>
            <p14:sldId id="273"/>
            <p14:sldId id="284"/>
            <p14:sldId id="285"/>
            <p14:sldId id="286"/>
            <p14:sldId id="266"/>
            <p14:sldId id="265"/>
            <p14:sldId id="272"/>
            <p14:sldId id="277"/>
            <p14:sldId id="279"/>
            <p14:sldId id="276"/>
            <p14:sldId id="283"/>
            <p14:sldId id="280"/>
            <p14:sldId id="278"/>
            <p14:sldId id="281"/>
            <p14:sldId id="288"/>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F6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ntan vekariya" userId="c41f356b5d9b11bd" providerId="LiveId" clId="{81DCD286-F510-49FF-91B5-0C26D8723769}"/>
    <pc:docChg chg="undo custSel modSld">
      <pc:chgData name="chintan vekariya" userId="c41f356b5d9b11bd" providerId="LiveId" clId="{81DCD286-F510-49FF-91B5-0C26D8723769}" dt="2021-05-07T09:30:41.624" v="9" actId="20577"/>
      <pc:docMkLst>
        <pc:docMk/>
      </pc:docMkLst>
      <pc:sldChg chg="modSp mod">
        <pc:chgData name="chintan vekariya" userId="c41f356b5d9b11bd" providerId="LiveId" clId="{81DCD286-F510-49FF-91B5-0C26D8723769}" dt="2021-05-07T09:30:41.624" v="9" actId="20577"/>
        <pc:sldMkLst>
          <pc:docMk/>
          <pc:sldMk cId="3687806586" sldId="263"/>
        </pc:sldMkLst>
        <pc:spChg chg="mod">
          <ac:chgData name="chintan vekariya" userId="c41f356b5d9b11bd" providerId="LiveId" clId="{81DCD286-F510-49FF-91B5-0C26D8723769}" dt="2021-05-07T09:30:41.624" v="9" actId="20577"/>
          <ac:spMkLst>
            <pc:docMk/>
            <pc:sldMk cId="3687806586" sldId="263"/>
            <ac:spMk id="3" creationId="{E0B0B52F-DBA3-4374-9D24-C2A5DD3948DA}"/>
          </ac:spMkLst>
        </pc:spChg>
      </pc:sldChg>
      <pc:sldChg chg="modSp mod">
        <pc:chgData name="chintan vekariya" userId="c41f356b5d9b11bd" providerId="LiveId" clId="{81DCD286-F510-49FF-91B5-0C26D8723769}" dt="2021-05-07T09:30:07.636" v="4" actId="20577"/>
        <pc:sldMkLst>
          <pc:docMk/>
          <pc:sldMk cId="3471009339" sldId="264"/>
        </pc:sldMkLst>
        <pc:spChg chg="mod">
          <ac:chgData name="chintan vekariya" userId="c41f356b5d9b11bd" providerId="LiveId" clId="{81DCD286-F510-49FF-91B5-0C26D8723769}" dt="2021-05-07T09:30:07.636" v="4" actId="20577"/>
          <ac:spMkLst>
            <pc:docMk/>
            <pc:sldMk cId="3471009339" sldId="264"/>
            <ac:spMk id="3" creationId="{CC9ECDA2-D9B8-48C0-B902-2D9876EE1415}"/>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BB02557A-7053-4340-A874-8AB926A8EDA1}" type="datetimeFigureOut">
              <a:rPr lang="en-US" smtClean="0"/>
              <a:t>5/7/2021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50173983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5/7/2021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089990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5/7/2021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804660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5/7/2021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658530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5/7/2021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0474513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B02557A-7053-4340-A874-8AB926A8EDA1}" type="datetimeFigureOut">
              <a:rPr lang="en-US" smtClean="0"/>
              <a:pPr/>
              <a:t>5/7/2021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7471002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B02557A-7053-4340-A874-8AB926A8EDA1}" type="datetimeFigureOut">
              <a:rPr lang="en-US" smtClean="0"/>
              <a:pPr/>
              <a:t>5/7/2021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662134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t>5/7/2021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8769256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t>5/7/2021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4073480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t>5/7/2021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40904503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5/7/2021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007397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B02557A-7053-4340-A874-8AB926A8EDA1}" type="datetimeFigureOut">
              <a:rPr lang="en-US" smtClean="0"/>
              <a:t>5/7/2021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725747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B02557A-7053-4340-A874-8AB926A8EDA1}" type="datetimeFigureOut">
              <a:rPr lang="en-US" smtClean="0"/>
              <a:t>5/7/2021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634477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B02557A-7053-4340-A874-8AB926A8EDA1}" type="datetimeFigureOut">
              <a:rPr lang="en-US" smtClean="0"/>
              <a:t>5/7/2021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438442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02557A-7053-4340-A874-8AB926A8EDA1}" type="datetimeFigureOut">
              <a:rPr lang="en-US" smtClean="0"/>
              <a:t>5/7/2021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66253227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5/7/2021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84901745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5/7/2021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893076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B02557A-7053-4340-A874-8AB926A8EDA1}" type="datetimeFigureOut">
              <a:rPr lang="en-US" smtClean="0"/>
              <a:pPr/>
              <a:t>5/7/2021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783357041"/>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CFE4F-663B-40AC-B502-AD908B33ACC3}"/>
              </a:ext>
            </a:extLst>
          </p:cNvPr>
          <p:cNvSpPr>
            <a:spLocks noGrp="1"/>
          </p:cNvSpPr>
          <p:nvPr>
            <p:ph type="ctrTitle"/>
          </p:nvPr>
        </p:nvSpPr>
        <p:spPr>
          <a:xfrm>
            <a:off x="2947481" y="1702340"/>
            <a:ext cx="8980359" cy="2127980"/>
          </a:xfrm>
          <a:noFill/>
        </p:spPr>
        <p:txBody>
          <a:bodyPr>
            <a:noAutofit/>
          </a:bodyPr>
          <a:lstStyle/>
          <a:p>
            <a:pPr algn="ctr"/>
            <a:r>
              <a:rPr lang="en-US" sz="3600" b="1" dirty="0">
                <a:solidFill>
                  <a:schemeClr val="bg1"/>
                </a:solidFill>
                <a:latin typeface="Times New Roman" panose="02020603050405020304" pitchFamily="18" charset="0"/>
                <a:cs typeface="Times New Roman" panose="02020603050405020304" pitchFamily="18" charset="0"/>
              </a:rPr>
              <a:t>STUDENT  RECORD MANAGEMENT  SYSTEM</a:t>
            </a:r>
            <a:br>
              <a:rPr lang="en-US" sz="2400" dirty="0">
                <a:solidFill>
                  <a:schemeClr val="bg1"/>
                </a:solidFill>
                <a:latin typeface="Times New Roman" panose="02020603050405020304" pitchFamily="18" charset="0"/>
                <a:cs typeface="Times New Roman" panose="02020603050405020304" pitchFamily="18" charset="0"/>
              </a:rPr>
            </a:br>
            <a:br>
              <a:rPr lang="en-US" sz="2400" dirty="0">
                <a:solidFill>
                  <a:schemeClr val="bg1"/>
                </a:solidFill>
                <a:latin typeface="Times New Roman" panose="02020603050405020304" pitchFamily="18" charset="0"/>
                <a:cs typeface="Times New Roman" panose="02020603050405020304" pitchFamily="18" charset="0"/>
              </a:rPr>
            </a:br>
            <a:br>
              <a:rPr lang="en-US" sz="2400" dirty="0">
                <a:solidFill>
                  <a:schemeClr val="bg1"/>
                </a:solidFill>
                <a:latin typeface="Times New Roman" panose="02020603050405020304" pitchFamily="18" charset="0"/>
                <a:cs typeface="Times New Roman" panose="02020603050405020304" pitchFamily="18" charset="0"/>
              </a:rPr>
            </a:br>
            <a:r>
              <a:rPr lang="en-US" sz="2400" dirty="0">
                <a:solidFill>
                  <a:schemeClr val="bg1"/>
                </a:solidFill>
                <a:latin typeface="Times New Roman" panose="02020603050405020304" pitchFamily="18" charset="0"/>
                <a:cs typeface="Times New Roman" panose="02020603050405020304" pitchFamily="18" charset="0"/>
              </a:rPr>
              <a:t>Prepared by:</a:t>
            </a:r>
            <a:br>
              <a:rPr lang="en-US" sz="2400" dirty="0">
                <a:solidFill>
                  <a:schemeClr val="bg1"/>
                </a:solidFill>
                <a:latin typeface="Times New Roman" panose="02020603050405020304" pitchFamily="18" charset="0"/>
                <a:cs typeface="Times New Roman" panose="02020603050405020304" pitchFamily="18" charset="0"/>
              </a:rPr>
            </a:br>
            <a:br>
              <a:rPr lang="en-US" sz="2400" b="1" dirty="0">
                <a:solidFill>
                  <a:schemeClr val="bg1"/>
                </a:solidFill>
                <a:latin typeface="Times New Roman" panose="02020603050405020304" pitchFamily="18" charset="0"/>
                <a:cs typeface="Times New Roman" panose="02020603050405020304" pitchFamily="18" charset="0"/>
              </a:rPr>
            </a:br>
            <a:r>
              <a:rPr lang="en-US" sz="2400" b="1" dirty="0">
                <a:solidFill>
                  <a:schemeClr val="bg1"/>
                </a:solidFill>
                <a:latin typeface="Times New Roman" panose="02020603050405020304" pitchFamily="18" charset="0"/>
                <a:cs typeface="Times New Roman" panose="02020603050405020304" pitchFamily="18" charset="0"/>
              </a:rPr>
              <a:t>CHINTAN VEKARIYA-19DCS156</a:t>
            </a:r>
            <a:br>
              <a:rPr lang="en-US" sz="2400" b="1" dirty="0">
                <a:solidFill>
                  <a:schemeClr val="bg1"/>
                </a:solidFill>
                <a:latin typeface="Times New Roman" panose="02020603050405020304" pitchFamily="18" charset="0"/>
                <a:cs typeface="Times New Roman" panose="02020603050405020304" pitchFamily="18" charset="0"/>
              </a:rPr>
            </a:br>
            <a:br>
              <a:rPr lang="en-IN" sz="2400" dirty="0">
                <a:solidFill>
                  <a:schemeClr val="bg1"/>
                </a:solidFill>
                <a:latin typeface="Times New Roman" panose="02020603050405020304" pitchFamily="18" charset="0"/>
                <a:cs typeface="Times New Roman" panose="02020603050405020304" pitchFamily="18" charset="0"/>
              </a:rPr>
            </a:br>
            <a:endParaRPr lang="en-IN" sz="2400" dirty="0">
              <a:solidFill>
                <a:schemeClr val="bg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93F29E4-7201-40BE-B4AB-7C3CADB834DA}"/>
              </a:ext>
            </a:extLst>
          </p:cNvPr>
          <p:cNvSpPr>
            <a:spLocks noGrp="1"/>
          </p:cNvSpPr>
          <p:nvPr>
            <p:ph type="subTitle" idx="1"/>
          </p:nvPr>
        </p:nvSpPr>
        <p:spPr>
          <a:xfrm>
            <a:off x="7027070" y="4953024"/>
            <a:ext cx="6392716" cy="1712694"/>
          </a:xfrm>
        </p:spPr>
        <p:txBody>
          <a:bodyPr>
            <a:normAutofit/>
          </a:bodyPr>
          <a:lstStyle/>
          <a:p>
            <a:r>
              <a:rPr lang="en-US" sz="1400" b="1" dirty="0">
                <a:solidFill>
                  <a:schemeClr val="bg1"/>
                </a:solidFill>
                <a:latin typeface="Times New Roman" panose="02020603050405020304" pitchFamily="18" charset="0"/>
                <a:cs typeface="Times New Roman" panose="02020603050405020304" pitchFamily="18" charset="0"/>
              </a:rPr>
              <a:t>WEB DEVELOPMENT</a:t>
            </a:r>
          </a:p>
          <a:p>
            <a:r>
              <a:rPr lang="en-US" sz="1400" b="1" dirty="0">
                <a:solidFill>
                  <a:schemeClr val="bg1"/>
                </a:solidFill>
                <a:latin typeface="Times New Roman" panose="02020603050405020304" pitchFamily="18" charset="0"/>
                <a:cs typeface="Times New Roman" panose="02020603050405020304" pitchFamily="18" charset="0"/>
              </a:rPr>
              <a:t>DEPSTAR-CSE(SEM-4)</a:t>
            </a:r>
          </a:p>
          <a:p>
            <a:pPr algn="ctr"/>
            <a:r>
              <a:rPr lang="en-US" sz="1400" b="1" dirty="0">
                <a:solidFill>
                  <a:schemeClr val="bg1"/>
                </a:solidFill>
                <a:latin typeface="Times New Roman" panose="02020603050405020304" pitchFamily="18" charset="0"/>
                <a:cs typeface="Times New Roman" panose="02020603050405020304" pitchFamily="18" charset="0"/>
              </a:rPr>
              <a:t>GUIDED BY:</a:t>
            </a:r>
          </a:p>
          <a:p>
            <a:pPr algn="ctr"/>
            <a:r>
              <a:rPr lang="en-US" sz="1400" b="1" dirty="0">
                <a:solidFill>
                  <a:schemeClr val="bg1"/>
                </a:solidFill>
                <a:latin typeface="Times New Roman" panose="02020603050405020304" pitchFamily="18" charset="0"/>
                <a:cs typeface="Times New Roman" panose="02020603050405020304" pitchFamily="18" charset="0"/>
              </a:rPr>
              <a:t>PROF. AISHWARIYA MAM</a:t>
            </a:r>
            <a:endParaRPr lang="en-IN" sz="1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749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91F58-4DE2-4328-A3EA-E14FF0C217D4}"/>
              </a:ext>
            </a:extLst>
          </p:cNvPr>
          <p:cNvSpPr>
            <a:spLocks noGrp="1"/>
          </p:cNvSpPr>
          <p:nvPr>
            <p:ph type="title"/>
          </p:nvPr>
        </p:nvSpPr>
        <p:spPr>
          <a:xfrm>
            <a:off x="1141413" y="785612"/>
            <a:ext cx="9905998" cy="1041020"/>
          </a:xfrm>
          <a:solidFill>
            <a:schemeClr val="accent3">
              <a:lumMod val="40000"/>
              <a:lumOff val="60000"/>
            </a:schemeClr>
          </a:solidFill>
        </p:spPr>
        <p:txBody>
          <a:bodyPr/>
          <a:lstStyle/>
          <a:p>
            <a:pPr algn="ctr"/>
            <a:r>
              <a:rPr lang="en-US" dirty="0">
                <a:solidFill>
                  <a:schemeClr val="bg1"/>
                </a:solidFill>
                <a:latin typeface="Calibri" panose="020F0502020204030204" pitchFamily="34" charset="0"/>
                <a:cs typeface="Calibri" panose="020F0502020204030204" pitchFamily="34" charset="0"/>
              </a:rPr>
              <a:t>Hardware  &amp; software requirements:</a:t>
            </a:r>
            <a:endParaRPr lang="en-IN" dirty="0">
              <a:solidFill>
                <a:schemeClr val="bg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4760A423-28E0-417A-B689-7735F4E6AC95}"/>
              </a:ext>
            </a:extLst>
          </p:cNvPr>
          <p:cNvSpPr>
            <a:spLocks noGrp="1"/>
          </p:cNvSpPr>
          <p:nvPr>
            <p:ph idx="1"/>
          </p:nvPr>
        </p:nvSpPr>
        <p:spPr>
          <a:xfrm>
            <a:off x="1141413" y="2249486"/>
            <a:ext cx="10333663" cy="4280103"/>
          </a:xfrm>
        </p:spPr>
        <p:txBody>
          <a:bodyPr>
            <a:noAutofit/>
          </a:bodyPr>
          <a:lstStyle/>
          <a:p>
            <a:pPr lvl="1"/>
            <a:r>
              <a:rPr lang="en-IN" dirty="0">
                <a:solidFill>
                  <a:schemeClr val="bg1"/>
                </a:solidFill>
                <a:latin typeface="Times New Roman" panose="02020603050405020304" pitchFamily="18" charset="0"/>
                <a:cs typeface="Times New Roman" panose="02020603050405020304" pitchFamily="18" charset="0"/>
              </a:rPr>
              <a:t>It needs Most recent version of Google Chrome, Firefox, Internet Explorer, or safari. </a:t>
            </a:r>
          </a:p>
          <a:p>
            <a:pPr lvl="1"/>
            <a:r>
              <a:rPr lang="en-IN" dirty="0">
                <a:solidFill>
                  <a:schemeClr val="bg1"/>
                </a:solidFill>
                <a:latin typeface="Times New Roman" panose="02020603050405020304" pitchFamily="18" charset="0"/>
                <a:cs typeface="Times New Roman" panose="02020603050405020304" pitchFamily="18" charset="0"/>
              </a:rPr>
              <a:t>Hardware Requirement: </a:t>
            </a:r>
          </a:p>
          <a:p>
            <a:pPr marL="457200" lvl="1" indent="0">
              <a:buNone/>
            </a:pPr>
            <a:r>
              <a:rPr lang="en-IN" dirty="0">
                <a:solidFill>
                  <a:schemeClr val="bg1"/>
                </a:solidFill>
                <a:latin typeface="Times New Roman" panose="02020603050405020304" pitchFamily="18" charset="0"/>
                <a:cs typeface="Times New Roman" panose="02020603050405020304" pitchFamily="18" charset="0"/>
              </a:rPr>
              <a:t>	CPU: Single Core 2.4 GHZ </a:t>
            </a:r>
          </a:p>
          <a:p>
            <a:pPr marL="457200" lvl="1" indent="0">
              <a:buNone/>
            </a:pPr>
            <a:r>
              <a:rPr lang="en-IN" dirty="0">
                <a:solidFill>
                  <a:schemeClr val="bg1"/>
                </a:solidFill>
                <a:latin typeface="Times New Roman" panose="02020603050405020304" pitchFamily="18" charset="0"/>
                <a:cs typeface="Times New Roman" panose="02020603050405020304" pitchFamily="18" charset="0"/>
              </a:rPr>
              <a:t>	RAM: 512 MB </a:t>
            </a:r>
          </a:p>
          <a:p>
            <a:pPr marL="457200" lvl="1" indent="0">
              <a:buNone/>
            </a:pPr>
            <a:r>
              <a:rPr lang="en-IN" dirty="0">
                <a:solidFill>
                  <a:schemeClr val="bg1"/>
                </a:solidFill>
                <a:latin typeface="Times New Roman" panose="02020603050405020304" pitchFamily="18" charset="0"/>
                <a:cs typeface="Times New Roman" panose="02020603050405020304" pitchFamily="18" charset="0"/>
              </a:rPr>
              <a:t>	Graphics Card: Intel or Nvidia </a:t>
            </a:r>
          </a:p>
          <a:p>
            <a:pPr marL="457200" lvl="1" indent="0">
              <a:buNone/>
            </a:pPr>
            <a:r>
              <a:rPr lang="en-IN" dirty="0">
                <a:solidFill>
                  <a:schemeClr val="bg1"/>
                </a:solidFill>
                <a:latin typeface="Times New Roman" panose="02020603050405020304" pitchFamily="18" charset="0"/>
                <a:cs typeface="Times New Roman" panose="02020603050405020304" pitchFamily="18" charset="0"/>
              </a:rPr>
              <a:t>	Hard Drive: 5 Gigabytes </a:t>
            </a:r>
          </a:p>
          <a:p>
            <a:pPr marL="457200" lvl="1" indent="0">
              <a:buNone/>
            </a:pPr>
            <a:r>
              <a:rPr lang="en-IN" dirty="0">
                <a:solidFill>
                  <a:schemeClr val="bg1"/>
                </a:solidFill>
                <a:latin typeface="Times New Roman" panose="02020603050405020304" pitchFamily="18" charset="0"/>
                <a:cs typeface="Times New Roman" panose="02020603050405020304" pitchFamily="18" charset="0"/>
              </a:rPr>
              <a:t>	Network: Broadband Recommended </a:t>
            </a:r>
          </a:p>
          <a:p>
            <a:pPr marL="457200" lvl="1" indent="0">
              <a:buNone/>
            </a:pPr>
            <a:r>
              <a:rPr lang="en-IN" dirty="0">
                <a:solidFill>
                  <a:schemeClr val="bg1"/>
                </a:solidFill>
                <a:latin typeface="Times New Roman" panose="02020603050405020304" pitchFamily="18" charset="0"/>
                <a:cs typeface="Times New Roman" panose="02020603050405020304" pitchFamily="18" charset="0"/>
              </a:rPr>
              <a:t>	Processor: Pentium </a:t>
            </a:r>
          </a:p>
          <a:p>
            <a:pPr lvl="1"/>
            <a:r>
              <a:rPr lang="en-IN" dirty="0">
                <a:solidFill>
                  <a:schemeClr val="bg1"/>
                </a:solidFill>
                <a:latin typeface="Times New Roman" panose="02020603050405020304" pitchFamily="18" charset="0"/>
                <a:cs typeface="Times New Roman" panose="02020603050405020304" pitchFamily="18" charset="0"/>
              </a:rPr>
              <a:t> Operating System: Window(XP, Vista, 7, 8, 10), Mac OS, Linux, Unix.</a:t>
            </a:r>
          </a:p>
          <a:p>
            <a:pPr lvl="1"/>
            <a:r>
              <a:rPr lang="en-IN" dirty="0">
                <a:solidFill>
                  <a:schemeClr val="bg1"/>
                </a:solidFill>
                <a:latin typeface="Times New Roman" panose="02020603050405020304" pitchFamily="18" charset="0"/>
                <a:cs typeface="Times New Roman" panose="02020603050405020304" pitchFamily="18" charset="0"/>
              </a:rPr>
              <a:t> Internet Connection with good speed.</a:t>
            </a:r>
          </a:p>
          <a:p>
            <a:pPr marL="457200" lvl="1" indent="0">
              <a:buNone/>
            </a:pP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8742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txBox="1">
            <a:spLocks/>
          </p:cNvSpPr>
          <p:nvPr/>
        </p:nvSpPr>
        <p:spPr>
          <a:xfrm>
            <a:off x="4016058" y="759853"/>
            <a:ext cx="4494733"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dirty="0">
                <a:solidFill>
                  <a:schemeClr val="bg1"/>
                </a:solidFill>
                <a:latin typeface="Calibri" panose="020F0502020204030204" pitchFamily="34" charset="0"/>
                <a:cs typeface="Calibri" panose="020F0502020204030204" pitchFamily="34" charset="0"/>
              </a:rPr>
              <a:t>FLOWCHART (login page):</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0501" y="1676540"/>
            <a:ext cx="4105848" cy="4715533"/>
          </a:xfrm>
          <a:prstGeom prst="rect">
            <a:avLst/>
          </a:prstGeom>
        </p:spPr>
      </p:pic>
    </p:spTree>
    <p:extLst>
      <p:ext uri="{BB962C8B-B14F-4D97-AF65-F5344CB8AC3E}">
        <p14:creationId xmlns:p14="http://schemas.microsoft.com/office/powerpoint/2010/main" val="3173993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txBox="1">
            <a:spLocks/>
          </p:cNvSpPr>
          <p:nvPr/>
        </p:nvSpPr>
        <p:spPr>
          <a:xfrm>
            <a:off x="3906586" y="374077"/>
            <a:ext cx="4584885"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a:solidFill>
                  <a:schemeClr val="bg1"/>
                </a:solidFill>
                <a:latin typeface="Calibri" panose="020F0502020204030204" pitchFamily="34" charset="0"/>
                <a:cs typeface="Calibri" panose="020F0502020204030204" pitchFamily="34" charset="0"/>
              </a:rPr>
              <a:t>FLOWCHART (Admin side):</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3521" y="1242699"/>
            <a:ext cx="9231013" cy="5496692"/>
          </a:xfrm>
          <a:prstGeom prst="rect">
            <a:avLst/>
          </a:prstGeom>
        </p:spPr>
      </p:pic>
    </p:spTree>
    <p:extLst>
      <p:ext uri="{BB962C8B-B14F-4D97-AF65-F5344CB8AC3E}">
        <p14:creationId xmlns:p14="http://schemas.microsoft.com/office/powerpoint/2010/main" val="22616570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txBox="1">
            <a:spLocks/>
          </p:cNvSpPr>
          <p:nvPr/>
        </p:nvSpPr>
        <p:spPr>
          <a:xfrm>
            <a:off x="3477289" y="862883"/>
            <a:ext cx="5422012"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dirty="0">
                <a:solidFill>
                  <a:schemeClr val="bg1"/>
                </a:solidFill>
                <a:latin typeface="Calibri" panose="020F0502020204030204" pitchFamily="34" charset="0"/>
                <a:cs typeface="Calibri" panose="020F0502020204030204" pitchFamily="34" charset="0"/>
              </a:rPr>
              <a:t>FLOWCHART (Student SIDE):</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8342" y="1646203"/>
            <a:ext cx="6839905" cy="4982270"/>
          </a:xfrm>
          <a:prstGeom prst="rect">
            <a:avLst/>
          </a:prstGeom>
        </p:spPr>
      </p:pic>
    </p:spTree>
    <p:extLst>
      <p:ext uri="{BB962C8B-B14F-4D97-AF65-F5344CB8AC3E}">
        <p14:creationId xmlns:p14="http://schemas.microsoft.com/office/powerpoint/2010/main" val="19432425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a:spLocks noGrp="1"/>
          </p:cNvSpPr>
          <p:nvPr>
            <p:ph type="title"/>
          </p:nvPr>
        </p:nvSpPr>
        <p:spPr>
          <a:xfrm>
            <a:off x="3208165" y="618187"/>
            <a:ext cx="5934508" cy="643944"/>
          </a:xfrm>
          <a:solidFill>
            <a:schemeClr val="accent3">
              <a:lumMod val="40000"/>
              <a:lumOff val="60000"/>
            </a:schemeClr>
          </a:solidFill>
        </p:spPr>
        <p:txBody>
          <a:bodyPr>
            <a:normAutofit/>
          </a:bodyPr>
          <a:lstStyle/>
          <a:p>
            <a:pPr algn="ctr"/>
            <a:r>
              <a:rPr lang="en-US" sz="2800" dirty="0">
                <a:solidFill>
                  <a:schemeClr val="bg1"/>
                </a:solidFill>
                <a:latin typeface="Calibri" panose="020F0502020204030204" pitchFamily="34" charset="0"/>
                <a:cs typeface="Calibri" panose="020F0502020204030204" pitchFamily="34" charset="0"/>
              </a:rPr>
              <a:t>LOGIN/SIGN IN  PAGE:</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6219" y="1489991"/>
            <a:ext cx="10058400" cy="5154378"/>
          </a:xfrm>
          <a:prstGeom prst="rect">
            <a:avLst/>
          </a:prstGeom>
        </p:spPr>
      </p:pic>
    </p:spTree>
    <p:extLst>
      <p:ext uri="{BB962C8B-B14F-4D97-AF65-F5344CB8AC3E}">
        <p14:creationId xmlns:p14="http://schemas.microsoft.com/office/powerpoint/2010/main" val="3672685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a:spLocks noGrp="1"/>
          </p:cNvSpPr>
          <p:nvPr>
            <p:ph type="title"/>
          </p:nvPr>
        </p:nvSpPr>
        <p:spPr>
          <a:xfrm>
            <a:off x="4395426" y="708338"/>
            <a:ext cx="3675898" cy="476519"/>
          </a:xfrm>
          <a:solidFill>
            <a:schemeClr val="accent3">
              <a:lumMod val="40000"/>
              <a:lumOff val="60000"/>
            </a:schemeClr>
          </a:solidFill>
        </p:spPr>
        <p:txBody>
          <a:bodyPr>
            <a:normAutofit/>
          </a:bodyPr>
          <a:lstStyle/>
          <a:p>
            <a:pPr algn="ctr"/>
            <a:r>
              <a:rPr lang="en-US" sz="2800" dirty="0">
                <a:solidFill>
                  <a:schemeClr val="bg1"/>
                </a:solidFill>
                <a:latin typeface="Calibri" panose="020F0502020204030204" pitchFamily="34" charset="0"/>
                <a:cs typeface="Calibri" panose="020F0502020204030204" pitchFamily="34" charset="0"/>
              </a:rPr>
              <a:t>Home page:</a:t>
            </a:r>
            <a:endParaRPr lang="en-IN" sz="2800" dirty="0">
              <a:solidFill>
                <a:schemeClr val="bg1"/>
              </a:solidFill>
              <a:latin typeface="Calibri" panose="020F0502020204030204" pitchFamily="34" charset="0"/>
              <a:cs typeface="Calibri" panose="020F0502020204030204" pitchFamily="34" charset="0"/>
            </a:endParaRPr>
          </a:p>
        </p:txBody>
      </p:sp>
      <p:pic>
        <p:nvPicPr>
          <p:cNvPr id="18" name="Picture 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5161" y="1481072"/>
            <a:ext cx="9736428" cy="5011073"/>
          </a:xfrm>
          <a:prstGeom prst="rect">
            <a:avLst/>
          </a:prstGeom>
        </p:spPr>
      </p:pic>
    </p:spTree>
    <p:extLst>
      <p:ext uri="{BB962C8B-B14F-4D97-AF65-F5344CB8AC3E}">
        <p14:creationId xmlns:p14="http://schemas.microsoft.com/office/powerpoint/2010/main" val="39129641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a:spLocks noGrp="1"/>
          </p:cNvSpPr>
          <p:nvPr>
            <p:ph type="title"/>
          </p:nvPr>
        </p:nvSpPr>
        <p:spPr>
          <a:xfrm>
            <a:off x="4559115" y="746974"/>
            <a:ext cx="3160744" cy="560119"/>
          </a:xfrm>
          <a:solidFill>
            <a:schemeClr val="accent3">
              <a:lumMod val="40000"/>
              <a:lumOff val="60000"/>
            </a:schemeClr>
          </a:solidFill>
        </p:spPr>
        <p:txBody>
          <a:bodyPr>
            <a:normAutofit/>
          </a:bodyPr>
          <a:lstStyle/>
          <a:p>
            <a:pPr algn="ctr"/>
            <a:r>
              <a:rPr lang="en-US" sz="2800" dirty="0">
                <a:solidFill>
                  <a:schemeClr val="bg1"/>
                </a:solidFill>
                <a:latin typeface="Calibri" panose="020F0502020204030204" pitchFamily="34" charset="0"/>
                <a:cs typeface="Calibri" panose="020F0502020204030204" pitchFamily="34" charset="0"/>
              </a:rPr>
              <a:t>Implementation:</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287" y="1527861"/>
            <a:ext cx="10058400" cy="4881931"/>
          </a:xfrm>
          <a:prstGeom prst="rect">
            <a:avLst/>
          </a:prstGeom>
        </p:spPr>
      </p:pic>
    </p:spTree>
    <p:extLst>
      <p:ext uri="{BB962C8B-B14F-4D97-AF65-F5344CB8AC3E}">
        <p14:creationId xmlns:p14="http://schemas.microsoft.com/office/powerpoint/2010/main" val="21102003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txBox="1">
            <a:spLocks/>
          </p:cNvSpPr>
          <p:nvPr/>
        </p:nvSpPr>
        <p:spPr>
          <a:xfrm>
            <a:off x="4559115" y="746974"/>
            <a:ext cx="3160744"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a:solidFill>
                  <a:schemeClr val="bg1"/>
                </a:solidFill>
                <a:latin typeface="Calibri" panose="020F0502020204030204" pitchFamily="34" charset="0"/>
                <a:cs typeface="Calibri" panose="020F0502020204030204" pitchFamily="34" charset="0"/>
              </a:rPr>
              <a:t>Implementation:</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287" y="1676635"/>
            <a:ext cx="10058400" cy="4910165"/>
          </a:xfrm>
          <a:prstGeom prst="rect">
            <a:avLst/>
          </a:prstGeom>
        </p:spPr>
      </p:pic>
    </p:spTree>
    <p:extLst>
      <p:ext uri="{BB962C8B-B14F-4D97-AF65-F5344CB8AC3E}">
        <p14:creationId xmlns:p14="http://schemas.microsoft.com/office/powerpoint/2010/main" val="9342149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txBox="1">
            <a:spLocks/>
          </p:cNvSpPr>
          <p:nvPr/>
        </p:nvSpPr>
        <p:spPr>
          <a:xfrm>
            <a:off x="4559115" y="746974"/>
            <a:ext cx="3160744"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a:solidFill>
                  <a:schemeClr val="bg1"/>
                </a:solidFill>
                <a:latin typeface="Calibri" panose="020F0502020204030204" pitchFamily="34" charset="0"/>
                <a:cs typeface="Calibri" panose="020F0502020204030204" pitchFamily="34" charset="0"/>
              </a:rPr>
              <a:t>Implementation:</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287" y="1601014"/>
            <a:ext cx="10058400" cy="4928690"/>
          </a:xfrm>
          <a:prstGeom prst="rect">
            <a:avLst/>
          </a:prstGeom>
        </p:spPr>
      </p:pic>
    </p:spTree>
    <p:extLst>
      <p:ext uri="{BB962C8B-B14F-4D97-AF65-F5344CB8AC3E}">
        <p14:creationId xmlns:p14="http://schemas.microsoft.com/office/powerpoint/2010/main" val="41178186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9E38BC3-6C60-4D9B-92DA-18E8268CF7D6}"/>
              </a:ext>
            </a:extLst>
          </p:cNvPr>
          <p:cNvSpPr txBox="1">
            <a:spLocks/>
          </p:cNvSpPr>
          <p:nvPr/>
        </p:nvSpPr>
        <p:spPr>
          <a:xfrm>
            <a:off x="4559115" y="746974"/>
            <a:ext cx="3160744"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a:solidFill>
                  <a:schemeClr val="bg1"/>
                </a:solidFill>
                <a:latin typeface="Calibri" panose="020F0502020204030204" pitchFamily="34" charset="0"/>
                <a:cs typeface="Calibri" panose="020F0502020204030204" pitchFamily="34" charset="0"/>
              </a:rPr>
              <a:t>Implementation:</a:t>
            </a:r>
            <a:endParaRPr lang="en-IN" sz="2800" dirty="0">
              <a:solidFill>
                <a:schemeClr val="bg1"/>
              </a:solidFill>
              <a:latin typeface="Calibri" panose="020F0502020204030204" pitchFamily="34" charset="0"/>
              <a:cs typeface="Calibri" panose="020F050202020403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287" y="1725494"/>
            <a:ext cx="10058400" cy="4808298"/>
          </a:xfrm>
          <a:prstGeom prst="rect">
            <a:avLst/>
          </a:prstGeom>
        </p:spPr>
      </p:pic>
    </p:spTree>
    <p:extLst>
      <p:ext uri="{BB962C8B-B14F-4D97-AF65-F5344CB8AC3E}">
        <p14:creationId xmlns:p14="http://schemas.microsoft.com/office/powerpoint/2010/main" val="4006179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3BCFF-8AED-4755-940A-9AADA7D8A4F0}"/>
              </a:ext>
            </a:extLst>
          </p:cNvPr>
          <p:cNvSpPr>
            <a:spLocks noGrp="1"/>
          </p:cNvSpPr>
          <p:nvPr>
            <p:ph type="title"/>
          </p:nvPr>
        </p:nvSpPr>
        <p:spPr>
          <a:xfrm>
            <a:off x="1141411" y="618186"/>
            <a:ext cx="9905999" cy="824248"/>
          </a:xfrm>
          <a:solidFill>
            <a:schemeClr val="accent3">
              <a:lumMod val="40000"/>
              <a:lumOff val="60000"/>
            </a:schemeClr>
          </a:solidFill>
        </p:spPr>
        <p:txBody>
          <a:bodyPr anchor="ctr">
            <a:normAutofit/>
          </a:bodyPr>
          <a:lstStyle/>
          <a:p>
            <a:pPr algn="ctr"/>
            <a:r>
              <a:rPr lang="en-US" dirty="0">
                <a:solidFill>
                  <a:schemeClr val="bg1"/>
                </a:solidFill>
                <a:latin typeface="Calibri" panose="020F0502020204030204" pitchFamily="34" charset="0"/>
                <a:cs typeface="Calibri" panose="020F0502020204030204" pitchFamily="34" charset="0"/>
              </a:rPr>
              <a:t>Contents:</a:t>
            </a:r>
            <a:endParaRPr lang="en-IN" dirty="0">
              <a:solidFill>
                <a:schemeClr val="bg1"/>
              </a:solidFill>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0AE40B5B-535A-4F77-9ACC-8F71EECB35A0}"/>
              </a:ext>
            </a:extLst>
          </p:cNvPr>
          <p:cNvSpPr>
            <a:spLocks noGrp="1"/>
          </p:cNvSpPr>
          <p:nvPr>
            <p:ph type="body" idx="1"/>
          </p:nvPr>
        </p:nvSpPr>
        <p:spPr>
          <a:xfrm>
            <a:off x="1141411" y="1468192"/>
            <a:ext cx="9509417" cy="5260060"/>
          </a:xfrm>
          <a:noFill/>
        </p:spPr>
        <p:txBody>
          <a:bodyPr>
            <a:noAutofit/>
          </a:bodyPr>
          <a:lstStyle/>
          <a:p>
            <a:pPr marL="342900" indent="-342900">
              <a:buFont typeface="Wingdings" panose="05000000000000000000" pitchFamily="2" charset="2"/>
              <a:buChar char="§"/>
            </a:pPr>
            <a:r>
              <a:rPr lang="en-US" sz="2200" dirty="0">
                <a:solidFill>
                  <a:schemeClr val="bg1"/>
                </a:solidFill>
                <a:latin typeface="Times New Roman" panose="02020603050405020304" pitchFamily="18" charset="0"/>
                <a:cs typeface="Times New Roman" panose="02020603050405020304" pitchFamily="18" charset="0"/>
              </a:rPr>
              <a:t>DEFINTION-MOTIVATION.</a:t>
            </a:r>
          </a:p>
          <a:p>
            <a:pPr marL="342900" indent="-342900">
              <a:buFont typeface="Wingdings" panose="05000000000000000000" pitchFamily="2" charset="2"/>
              <a:buChar char="§"/>
            </a:pPr>
            <a:r>
              <a:rPr lang="en-US" sz="2200" dirty="0">
                <a:solidFill>
                  <a:schemeClr val="bg1"/>
                </a:solidFill>
                <a:latin typeface="Times New Roman" panose="02020603050405020304" pitchFamily="18" charset="0"/>
                <a:cs typeface="Times New Roman" panose="02020603050405020304" pitchFamily="18" charset="0"/>
              </a:rPr>
              <a:t>SCOPE OF SYSTEM.</a:t>
            </a:r>
          </a:p>
          <a:p>
            <a:pPr marL="342900" indent="-342900">
              <a:buFont typeface="Wingdings" panose="05000000000000000000" pitchFamily="2" charset="2"/>
              <a:buChar char="§"/>
            </a:pPr>
            <a:r>
              <a:rPr lang="en-US" sz="2200" dirty="0">
                <a:solidFill>
                  <a:schemeClr val="bg1"/>
                </a:solidFill>
                <a:latin typeface="Times New Roman" panose="02020603050405020304" pitchFamily="18" charset="0"/>
                <a:cs typeface="Times New Roman" panose="02020603050405020304" pitchFamily="18" charset="0"/>
              </a:rPr>
              <a:t>PROBLEM STATEMENT AND SOLUTION.</a:t>
            </a:r>
          </a:p>
          <a:p>
            <a:pPr marL="342900" indent="-342900">
              <a:buFont typeface="Wingdings" panose="05000000000000000000" pitchFamily="2" charset="2"/>
              <a:buChar char="§"/>
            </a:pPr>
            <a:r>
              <a:rPr lang="en-US" sz="2200" dirty="0">
                <a:solidFill>
                  <a:schemeClr val="bg1"/>
                </a:solidFill>
                <a:latin typeface="Times New Roman" panose="02020603050405020304" pitchFamily="18" charset="0"/>
                <a:cs typeface="Times New Roman" panose="02020603050405020304" pitchFamily="18" charset="0"/>
              </a:rPr>
              <a:t>LIST OF REQUIREMENTS.</a:t>
            </a:r>
          </a:p>
          <a:p>
            <a:pPr marL="342900" indent="-342900">
              <a:buFont typeface="Wingdings" panose="05000000000000000000" pitchFamily="2" charset="2"/>
              <a:buChar char="§"/>
            </a:pPr>
            <a:r>
              <a:rPr lang="en-US" sz="2200" dirty="0">
                <a:solidFill>
                  <a:schemeClr val="bg1"/>
                </a:solidFill>
                <a:latin typeface="Times New Roman" panose="02020603050405020304" pitchFamily="18" charset="0"/>
                <a:cs typeface="Times New Roman" panose="02020603050405020304" pitchFamily="18" charset="0"/>
              </a:rPr>
              <a:t>TOOLS AND PLATFORM.</a:t>
            </a:r>
          </a:p>
          <a:p>
            <a:pPr marL="342900" indent="-342900">
              <a:buFont typeface="Wingdings" panose="05000000000000000000" pitchFamily="2" charset="2"/>
              <a:buChar char="§"/>
            </a:pPr>
            <a:r>
              <a:rPr lang="en-US" sz="2200" dirty="0">
                <a:solidFill>
                  <a:schemeClr val="bg1"/>
                </a:solidFill>
                <a:latin typeface="Times New Roman" panose="02020603050405020304" pitchFamily="18" charset="0"/>
                <a:cs typeface="Times New Roman" panose="02020603050405020304" pitchFamily="18" charset="0"/>
              </a:rPr>
              <a:t>SOFTWARE REQUIREMENTS.</a:t>
            </a:r>
          </a:p>
          <a:p>
            <a:pPr marL="342900" indent="-342900">
              <a:buFont typeface="Wingdings" panose="05000000000000000000" pitchFamily="2" charset="2"/>
              <a:buChar char="§"/>
            </a:pPr>
            <a:r>
              <a:rPr lang="en-US" sz="2200" dirty="0">
                <a:solidFill>
                  <a:schemeClr val="bg1"/>
                </a:solidFill>
                <a:latin typeface="Times New Roman" panose="02020603050405020304" pitchFamily="18" charset="0"/>
                <a:cs typeface="Times New Roman" panose="02020603050405020304" pitchFamily="18" charset="0"/>
              </a:rPr>
              <a:t>Flowcharts.</a:t>
            </a:r>
          </a:p>
          <a:p>
            <a:pPr marL="342900" indent="-342900">
              <a:buFont typeface="Wingdings" panose="05000000000000000000" pitchFamily="2" charset="2"/>
              <a:buChar char="§"/>
            </a:pPr>
            <a:r>
              <a:rPr lang="en-US" sz="2200" dirty="0">
                <a:solidFill>
                  <a:schemeClr val="bg1"/>
                </a:solidFill>
                <a:latin typeface="Times New Roman" panose="02020603050405020304" pitchFamily="18" charset="0"/>
                <a:cs typeface="Times New Roman" panose="02020603050405020304" pitchFamily="18" charset="0"/>
              </a:rPr>
              <a:t>IMPLEMENTATIONS.</a:t>
            </a:r>
          </a:p>
          <a:p>
            <a:pPr marL="342900" indent="-342900">
              <a:buFont typeface="Wingdings" panose="05000000000000000000" pitchFamily="2" charset="2"/>
              <a:buChar char="§"/>
            </a:pPr>
            <a:r>
              <a:rPr lang="en-US" sz="2200" dirty="0">
                <a:solidFill>
                  <a:schemeClr val="bg1"/>
                </a:solidFill>
                <a:latin typeface="Times New Roman" panose="02020603050405020304" pitchFamily="18" charset="0"/>
                <a:cs typeface="Times New Roman" panose="02020603050405020304" pitchFamily="18" charset="0"/>
              </a:rPr>
              <a:t>FUTURE SCOPE.</a:t>
            </a:r>
          </a:p>
          <a:p>
            <a:endParaRPr lang="en-IN" sz="22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79540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txBox="1">
            <a:spLocks/>
          </p:cNvSpPr>
          <p:nvPr/>
        </p:nvSpPr>
        <p:spPr>
          <a:xfrm>
            <a:off x="4559115" y="746974"/>
            <a:ext cx="3160744"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dirty="0">
                <a:solidFill>
                  <a:schemeClr val="bg1"/>
                </a:solidFill>
                <a:latin typeface="Calibri" panose="020F0502020204030204" pitchFamily="34" charset="0"/>
                <a:cs typeface="Calibri" panose="020F0502020204030204" pitchFamily="34" charset="0"/>
              </a:rPr>
              <a:t>Implementation:</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287" y="1855810"/>
            <a:ext cx="10058400" cy="4742027"/>
          </a:xfrm>
          <a:prstGeom prst="rect">
            <a:avLst/>
          </a:prstGeom>
        </p:spPr>
      </p:pic>
    </p:spTree>
    <p:extLst>
      <p:ext uri="{BB962C8B-B14F-4D97-AF65-F5344CB8AC3E}">
        <p14:creationId xmlns:p14="http://schemas.microsoft.com/office/powerpoint/2010/main" val="42796359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txBox="1">
            <a:spLocks/>
          </p:cNvSpPr>
          <p:nvPr/>
        </p:nvSpPr>
        <p:spPr>
          <a:xfrm>
            <a:off x="4559115" y="746974"/>
            <a:ext cx="3160744"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dirty="0">
                <a:solidFill>
                  <a:schemeClr val="bg1"/>
                </a:solidFill>
                <a:latin typeface="Calibri" panose="020F0502020204030204" pitchFamily="34" charset="0"/>
                <a:cs typeface="Calibri" panose="020F0502020204030204" pitchFamily="34" charset="0"/>
              </a:rPr>
              <a:t>Student side:</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287" y="1548124"/>
            <a:ext cx="10058400" cy="4867205"/>
          </a:xfrm>
          <a:prstGeom prst="rect">
            <a:avLst/>
          </a:prstGeom>
        </p:spPr>
      </p:pic>
    </p:spTree>
    <p:extLst>
      <p:ext uri="{BB962C8B-B14F-4D97-AF65-F5344CB8AC3E}">
        <p14:creationId xmlns:p14="http://schemas.microsoft.com/office/powerpoint/2010/main" val="29608885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txBox="1">
            <a:spLocks/>
          </p:cNvSpPr>
          <p:nvPr/>
        </p:nvSpPr>
        <p:spPr>
          <a:xfrm>
            <a:off x="4559115" y="746974"/>
            <a:ext cx="3160744"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dirty="0">
                <a:solidFill>
                  <a:schemeClr val="bg1"/>
                </a:solidFill>
                <a:latin typeface="Calibri" panose="020F0502020204030204" pitchFamily="34" charset="0"/>
                <a:cs typeface="Calibri" panose="020F0502020204030204" pitchFamily="34" charset="0"/>
              </a:rPr>
              <a:t>Implementation:</a:t>
            </a:r>
            <a:endParaRPr lang="en-IN" sz="2800" dirty="0">
              <a:solidFill>
                <a:schemeClr val="bg1"/>
              </a:solidFill>
              <a:latin typeface="Calibri" panose="020F0502020204030204" pitchFamily="34" charset="0"/>
              <a:cs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287" y="1528909"/>
            <a:ext cx="10058400" cy="4898910"/>
          </a:xfrm>
          <a:prstGeom prst="rect">
            <a:avLst/>
          </a:prstGeom>
        </p:spPr>
      </p:pic>
    </p:spTree>
    <p:extLst>
      <p:ext uri="{BB962C8B-B14F-4D97-AF65-F5344CB8AC3E}">
        <p14:creationId xmlns:p14="http://schemas.microsoft.com/office/powerpoint/2010/main" val="21640175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38BC3-6C60-4D9B-92DA-18E8268CF7D6}"/>
              </a:ext>
            </a:extLst>
          </p:cNvPr>
          <p:cNvSpPr txBox="1">
            <a:spLocks/>
          </p:cNvSpPr>
          <p:nvPr/>
        </p:nvSpPr>
        <p:spPr>
          <a:xfrm>
            <a:off x="4559115" y="746974"/>
            <a:ext cx="3160744" cy="560119"/>
          </a:xfrm>
          <a:prstGeom prst="rect">
            <a:avLst/>
          </a:prstGeom>
          <a:solidFill>
            <a:schemeClr val="accent3">
              <a:lumMod val="40000"/>
              <a:lumOff val="60000"/>
            </a:schemeClr>
          </a:solidFill>
        </p:spPr>
        <p:txBody>
          <a:bodyP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2800" dirty="0">
                <a:solidFill>
                  <a:schemeClr val="bg1"/>
                </a:solidFill>
                <a:latin typeface="Calibri" panose="020F0502020204030204" pitchFamily="34" charset="0"/>
                <a:cs typeface="Calibri" panose="020F0502020204030204" pitchFamily="34" charset="0"/>
              </a:rPr>
              <a:t>Implementation:</a:t>
            </a:r>
            <a:endParaRPr lang="en-IN" sz="2800" dirty="0">
              <a:solidFill>
                <a:schemeClr val="bg1"/>
              </a:solidFill>
              <a:latin typeface="Calibri" panose="020F0502020204030204" pitchFamily="34" charset="0"/>
              <a:cs typeface="Calibri" panose="020F0502020204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287" y="1738882"/>
            <a:ext cx="10058400" cy="4786207"/>
          </a:xfrm>
          <a:prstGeom prst="rect">
            <a:avLst/>
          </a:prstGeom>
        </p:spPr>
      </p:pic>
    </p:spTree>
    <p:extLst>
      <p:ext uri="{BB962C8B-B14F-4D97-AF65-F5344CB8AC3E}">
        <p14:creationId xmlns:p14="http://schemas.microsoft.com/office/powerpoint/2010/main" val="35277562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A056D-8497-438D-BEF0-8560F0A875B1}"/>
              </a:ext>
            </a:extLst>
          </p:cNvPr>
          <p:cNvSpPr>
            <a:spLocks noGrp="1"/>
          </p:cNvSpPr>
          <p:nvPr>
            <p:ph type="title"/>
          </p:nvPr>
        </p:nvSpPr>
        <p:spPr>
          <a:xfrm>
            <a:off x="2365458" y="842658"/>
            <a:ext cx="7457905" cy="995870"/>
          </a:xfrm>
          <a:solidFill>
            <a:schemeClr val="accent3">
              <a:lumMod val="40000"/>
              <a:lumOff val="60000"/>
            </a:schemeClr>
          </a:solidFill>
        </p:spPr>
        <p:txBody>
          <a:bodyPr>
            <a:normAutofit/>
          </a:bodyPr>
          <a:lstStyle/>
          <a:p>
            <a:pPr algn="ctr"/>
            <a:r>
              <a:rPr lang="en-IN" sz="3600" dirty="0">
                <a:solidFill>
                  <a:schemeClr val="bg1"/>
                </a:solidFill>
                <a:latin typeface="Calibri" panose="020F0502020204030204" pitchFamily="34" charset="0"/>
                <a:cs typeface="Calibri" panose="020F0502020204030204" pitchFamily="34" charset="0"/>
              </a:rPr>
              <a:t>Future Scope:</a:t>
            </a:r>
            <a:endParaRPr lang="en-IN" dirty="0"/>
          </a:p>
        </p:txBody>
      </p:sp>
      <p:sp>
        <p:nvSpPr>
          <p:cNvPr id="3" name="Content Placeholder 2">
            <a:extLst>
              <a:ext uri="{FF2B5EF4-FFF2-40B4-BE49-F238E27FC236}">
                <a16:creationId xmlns:a16="http://schemas.microsoft.com/office/drawing/2014/main" id="{179439D5-E7F7-4565-9DB6-24249262431A}"/>
              </a:ext>
            </a:extLst>
          </p:cNvPr>
          <p:cNvSpPr>
            <a:spLocks noGrp="1"/>
          </p:cNvSpPr>
          <p:nvPr>
            <p:ph idx="1"/>
          </p:nvPr>
        </p:nvSpPr>
        <p:spPr>
          <a:xfrm>
            <a:off x="1141412" y="2110902"/>
            <a:ext cx="9905999" cy="3680299"/>
          </a:xfrm>
        </p:spPr>
        <p:txBody>
          <a:bodyPr>
            <a:noAutofit/>
          </a:bodyPr>
          <a:lstStyle/>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Attendance can be filled and seen just in a single click.</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Evaluation of lecture counting will be much easier.</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Teachers and Students can see easily where the lecture is going to be held which makes it easier to see the current lecture and can save time.</a:t>
            </a:r>
          </a:p>
          <a:p>
            <a:r>
              <a:rPr lang="en-US" dirty="0">
                <a:solidFill>
                  <a:schemeClr val="bg1"/>
                </a:solidFill>
                <a:latin typeface="Times New Roman" panose="02020603050405020304" pitchFamily="18" charset="0"/>
                <a:cs typeface="Times New Roman" panose="02020603050405020304" pitchFamily="18" charset="0"/>
              </a:rPr>
              <a:t>In future, students can also be able to upload or download notes. </a:t>
            </a:r>
          </a:p>
          <a:p>
            <a:r>
              <a:rPr lang="en-US" dirty="0">
                <a:solidFill>
                  <a:schemeClr val="bg1"/>
                </a:solidFill>
                <a:latin typeface="Times New Roman" panose="02020603050405020304" pitchFamily="18" charset="0"/>
                <a:cs typeface="Times New Roman" panose="02020603050405020304" pitchFamily="18" charset="0"/>
              </a:rPr>
              <a:t>We will see the entire system more interactive and also be able to give statistics data. </a:t>
            </a:r>
          </a:p>
          <a:p>
            <a:r>
              <a:rPr lang="en-US" dirty="0">
                <a:solidFill>
                  <a:schemeClr val="bg1"/>
                </a:solidFill>
                <a:latin typeface="Times New Roman" panose="02020603050405020304" pitchFamily="18" charset="0"/>
                <a:cs typeface="Times New Roman" panose="02020603050405020304" pitchFamily="18" charset="0"/>
              </a:rPr>
              <a:t>We can run the entire system in any operating system and also we have an android application of this entire system.</a:t>
            </a:r>
            <a:endParaRPr lang="en-IN" dirty="0">
              <a:solidFill>
                <a:schemeClr val="bg1"/>
              </a:solidFill>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5472266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5C22D2-B535-4AF8-B9C9-457116522CCB}"/>
              </a:ext>
            </a:extLst>
          </p:cNvPr>
          <p:cNvPicPr>
            <a:picLocks noChangeAspect="1"/>
          </p:cNvPicPr>
          <p:nvPr/>
        </p:nvPicPr>
        <p:blipFill>
          <a:blip r:embed="rId2"/>
          <a:stretch>
            <a:fillRect/>
          </a:stretch>
        </p:blipFill>
        <p:spPr>
          <a:xfrm>
            <a:off x="1391920" y="782955"/>
            <a:ext cx="9337040" cy="5252085"/>
          </a:xfrm>
          <a:prstGeom prst="rect">
            <a:avLst/>
          </a:prstGeom>
        </p:spPr>
      </p:pic>
    </p:spTree>
    <p:extLst>
      <p:ext uri="{BB962C8B-B14F-4D97-AF65-F5344CB8AC3E}">
        <p14:creationId xmlns:p14="http://schemas.microsoft.com/office/powerpoint/2010/main" val="1829432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35A1C-F134-4EE3-924C-7A8D258B5CB9}"/>
              </a:ext>
            </a:extLst>
          </p:cNvPr>
          <p:cNvSpPr>
            <a:spLocks noGrp="1"/>
          </p:cNvSpPr>
          <p:nvPr>
            <p:ph type="title"/>
          </p:nvPr>
        </p:nvSpPr>
        <p:spPr>
          <a:xfrm>
            <a:off x="1141413" y="656821"/>
            <a:ext cx="9905998" cy="989505"/>
          </a:xfrm>
          <a:solidFill>
            <a:schemeClr val="accent3">
              <a:lumMod val="40000"/>
              <a:lumOff val="60000"/>
            </a:schemeClr>
          </a:solidFill>
        </p:spPr>
        <p:txBody>
          <a:bodyPr>
            <a:normAutofit/>
          </a:bodyPr>
          <a:lstStyle/>
          <a:p>
            <a:pPr algn="ctr"/>
            <a:r>
              <a:rPr lang="en-IN" dirty="0">
                <a:solidFill>
                  <a:schemeClr val="bg1"/>
                </a:solidFill>
                <a:latin typeface="Calibri" panose="020F0502020204030204" pitchFamily="34" charset="0"/>
                <a:cs typeface="Calibri" panose="020F0502020204030204" pitchFamily="34" charset="0"/>
              </a:rPr>
              <a:t>Definition</a:t>
            </a:r>
            <a:r>
              <a:rPr lang="en-IN" sz="5400" dirty="0">
                <a:solidFill>
                  <a:schemeClr val="bg1"/>
                </a:solidFill>
                <a:latin typeface="Calibri" panose="020F0502020204030204" pitchFamily="34" charset="0"/>
                <a:cs typeface="Calibri" panose="020F0502020204030204" pitchFamily="34" charset="0"/>
              </a:rPr>
              <a:t>: </a:t>
            </a:r>
          </a:p>
        </p:txBody>
      </p:sp>
      <p:sp>
        <p:nvSpPr>
          <p:cNvPr id="3" name="Content Placeholder 2">
            <a:extLst>
              <a:ext uri="{FF2B5EF4-FFF2-40B4-BE49-F238E27FC236}">
                <a16:creationId xmlns:a16="http://schemas.microsoft.com/office/drawing/2014/main" id="{C8BE814D-2187-41A1-A43E-9CDAF6648D88}"/>
              </a:ext>
            </a:extLst>
          </p:cNvPr>
          <p:cNvSpPr>
            <a:spLocks noGrp="1"/>
          </p:cNvSpPr>
          <p:nvPr>
            <p:ph idx="1"/>
          </p:nvPr>
        </p:nvSpPr>
        <p:spPr>
          <a:xfrm>
            <a:off x="1141414" y="2198451"/>
            <a:ext cx="9905997" cy="4503905"/>
          </a:xfrm>
        </p:spPr>
        <p:txBody>
          <a:bodyPr>
            <a:normAutofit fontScale="92500"/>
          </a:bodyPr>
          <a:lstStyle/>
          <a:p>
            <a:pPr algn="l"/>
            <a:r>
              <a:rPr lang="en-US" b="0" i="0" dirty="0">
                <a:solidFill>
                  <a:schemeClr val="bg1"/>
                </a:solidFill>
                <a:effectLst/>
                <a:latin typeface="Times New Roman" panose="02020603050405020304" pitchFamily="18" charset="0"/>
                <a:cs typeface="Times New Roman" panose="02020603050405020304" pitchFamily="18" charset="0"/>
              </a:rPr>
              <a:t>Student record management system is designed to help manage the daily school activities of recording and maintaining by automating it. It is also known as the </a:t>
            </a:r>
            <a:r>
              <a:rPr lang="en-US" dirty="0">
                <a:solidFill>
                  <a:schemeClr val="bg1"/>
                </a:solidFill>
                <a:latin typeface="Times New Roman" panose="02020603050405020304" pitchFamily="18" charset="0"/>
                <a:cs typeface="Times New Roman" panose="02020603050405020304" pitchFamily="18" charset="0"/>
              </a:rPr>
              <a:t>student information system</a:t>
            </a:r>
            <a:r>
              <a:rPr lang="en-US" b="0" i="0" dirty="0">
                <a:solidFill>
                  <a:schemeClr val="bg1"/>
                </a:solidFill>
                <a:effectLst/>
                <a:latin typeface="Times New Roman" panose="02020603050405020304" pitchFamily="18" charset="0"/>
                <a:cs typeface="Times New Roman" panose="02020603050405020304" pitchFamily="18" charset="0"/>
              </a:rPr>
              <a:t> (SIS) or school records system (SRS). </a:t>
            </a:r>
          </a:p>
          <a:p>
            <a:pPr algn="l"/>
            <a:r>
              <a:rPr lang="en-US" b="0" i="0" dirty="0">
                <a:solidFill>
                  <a:schemeClr val="bg1"/>
                </a:solidFill>
                <a:effectLst/>
                <a:latin typeface="Times New Roman" panose="02020603050405020304" pitchFamily="18" charset="0"/>
                <a:cs typeface="Times New Roman" panose="02020603050405020304" pitchFamily="18" charset="0"/>
              </a:rPr>
              <a:t>The system is equipped with a robust set of features like attendance tracking, library management, parents portal, etc. These tools help in managing the institute efficiently and accurately. In other words, it saves time, cut fees loss, and other wastages. </a:t>
            </a:r>
          </a:p>
          <a:p>
            <a:pPr algn="l"/>
            <a:r>
              <a:rPr lang="en-US" b="0" i="0" dirty="0">
                <a:solidFill>
                  <a:schemeClr val="bg1"/>
                </a:solidFill>
                <a:effectLst/>
                <a:latin typeface="Times New Roman" panose="02020603050405020304" pitchFamily="18" charset="0"/>
                <a:cs typeface="Times New Roman" panose="02020603050405020304" pitchFamily="18" charset="0"/>
              </a:rPr>
              <a:t>Most schools use student information systems (SIS) as a standalone tool and use different applications for other purposes like classroom management, online courses management, and more.</a:t>
            </a:r>
          </a:p>
          <a:p>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0790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1B2BA-9BDB-4B03-8E55-55CFAE5392C8}"/>
              </a:ext>
            </a:extLst>
          </p:cNvPr>
          <p:cNvSpPr>
            <a:spLocks noGrp="1"/>
          </p:cNvSpPr>
          <p:nvPr>
            <p:ph type="title"/>
          </p:nvPr>
        </p:nvSpPr>
        <p:spPr>
          <a:xfrm>
            <a:off x="1141413" y="682581"/>
            <a:ext cx="9905998" cy="834958"/>
          </a:xfrm>
          <a:solidFill>
            <a:schemeClr val="accent3">
              <a:lumMod val="40000"/>
              <a:lumOff val="60000"/>
            </a:schemeClr>
          </a:solidFill>
        </p:spPr>
        <p:txBody>
          <a:bodyPr>
            <a:normAutofit/>
          </a:bodyPr>
          <a:lstStyle/>
          <a:p>
            <a:pPr algn="ctr"/>
            <a:r>
              <a:rPr lang="en-US" dirty="0">
                <a:solidFill>
                  <a:schemeClr val="bg1"/>
                </a:solidFill>
                <a:latin typeface="Calibri" panose="020F0502020204030204" pitchFamily="34" charset="0"/>
                <a:cs typeface="Calibri" panose="020F0502020204030204" pitchFamily="34" charset="0"/>
              </a:rPr>
              <a:t>MOTIVATION:</a:t>
            </a:r>
            <a:endParaRPr lang="en-IN" sz="2800" dirty="0">
              <a:solidFill>
                <a:schemeClr val="bg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A4279D54-CD18-47F4-A82D-7AD29EA4C602}"/>
              </a:ext>
            </a:extLst>
          </p:cNvPr>
          <p:cNvSpPr>
            <a:spLocks noGrp="1"/>
          </p:cNvSpPr>
          <p:nvPr>
            <p:ph idx="1"/>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As the current scenario prevails almost everywhere in colleges and schools, student management work is found to be done manually by the student counselors or professors.</a:t>
            </a:r>
          </a:p>
          <a:p>
            <a:r>
              <a:rPr lang="en-US" dirty="0">
                <a:solidFill>
                  <a:schemeClr val="bg1"/>
                </a:solidFill>
                <a:latin typeface="Times New Roman" panose="02020603050405020304" pitchFamily="18" charset="0"/>
                <a:cs typeface="Times New Roman" panose="02020603050405020304" pitchFamily="18" charset="0"/>
              </a:rPr>
              <a:t>There is lot of paper work going on everywhere for the same purpose i.e. attendance, lectures, meetings, classes etc.</a:t>
            </a:r>
          </a:p>
          <a:p>
            <a:r>
              <a:rPr lang="en-US" dirty="0">
                <a:solidFill>
                  <a:schemeClr val="bg1"/>
                </a:solidFill>
                <a:latin typeface="Times New Roman" panose="02020603050405020304" pitchFamily="18" charset="0"/>
                <a:cs typeface="Times New Roman" panose="02020603050405020304" pitchFamily="18" charset="0"/>
              </a:rPr>
              <a:t>To reduce this stuff we plan to build a native web application which performs this tasks to reduce human effort.</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28795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91A85-79E7-4ECE-8BEB-A2BEEC24F683}"/>
              </a:ext>
            </a:extLst>
          </p:cNvPr>
          <p:cNvSpPr>
            <a:spLocks noGrp="1"/>
          </p:cNvSpPr>
          <p:nvPr>
            <p:ph type="title"/>
          </p:nvPr>
        </p:nvSpPr>
        <p:spPr>
          <a:xfrm>
            <a:off x="1141413" y="682581"/>
            <a:ext cx="9905998" cy="976626"/>
          </a:xfrm>
          <a:solidFill>
            <a:schemeClr val="accent3">
              <a:lumMod val="40000"/>
              <a:lumOff val="60000"/>
            </a:schemeClr>
          </a:solidFill>
        </p:spPr>
        <p:txBody>
          <a:bodyPr/>
          <a:lstStyle/>
          <a:p>
            <a:pPr algn="ctr"/>
            <a:r>
              <a:rPr lang="en-IN" dirty="0">
                <a:solidFill>
                  <a:schemeClr val="bg1"/>
                </a:solidFill>
                <a:latin typeface="Calibri" panose="020F0502020204030204" pitchFamily="34" charset="0"/>
                <a:cs typeface="Calibri" panose="020F0502020204030204" pitchFamily="34" charset="0"/>
              </a:rPr>
              <a:t>Scope of System:</a:t>
            </a:r>
          </a:p>
        </p:txBody>
      </p:sp>
      <p:sp>
        <p:nvSpPr>
          <p:cNvPr id="3" name="Content Placeholder 2">
            <a:extLst>
              <a:ext uri="{FF2B5EF4-FFF2-40B4-BE49-F238E27FC236}">
                <a16:creationId xmlns:a16="http://schemas.microsoft.com/office/drawing/2014/main" id="{B45DD184-7A4E-46FE-B09D-9E0CCD04FB83}"/>
              </a:ext>
            </a:extLst>
          </p:cNvPr>
          <p:cNvSpPr>
            <a:spLocks noGrp="1"/>
          </p:cNvSpPr>
          <p:nvPr>
            <p:ph idx="1"/>
          </p:nvPr>
        </p:nvSpPr>
        <p:spPr/>
        <p:txBody>
          <a:bodyPr>
            <a:normAutofit lnSpcReduction="10000"/>
          </a:bodyPr>
          <a:lstStyle/>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An only authenticated user can have access to certain privileges.</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Reduces the uses of hardcopy of papers.</a:t>
            </a:r>
          </a:p>
          <a:p>
            <a:pPr algn="l">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Student information can be accessed and known and can be changed at anytime.</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Manipulation of the data is possible.</a:t>
            </a:r>
          </a:p>
          <a:p>
            <a:pPr algn="l">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Can be accessed anywhere and the details can be known with an authorized access only.</a:t>
            </a:r>
            <a:endParaRPr lang="en-US" b="0" i="0" dirty="0">
              <a:solidFill>
                <a:schemeClr val="bg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2599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EF961-C62C-4745-9B4C-E527A99E493F}"/>
              </a:ext>
            </a:extLst>
          </p:cNvPr>
          <p:cNvSpPr>
            <a:spLocks noGrp="1"/>
          </p:cNvSpPr>
          <p:nvPr>
            <p:ph type="title"/>
          </p:nvPr>
        </p:nvSpPr>
        <p:spPr>
          <a:xfrm>
            <a:off x="1141413" y="785610"/>
            <a:ext cx="9905998" cy="1015263"/>
          </a:xfrm>
          <a:solidFill>
            <a:schemeClr val="accent3">
              <a:lumMod val="40000"/>
              <a:lumOff val="60000"/>
            </a:schemeClr>
          </a:solidFill>
        </p:spPr>
        <p:txBody>
          <a:bodyPr/>
          <a:lstStyle/>
          <a:p>
            <a:pPr algn="ctr"/>
            <a:r>
              <a:rPr lang="en-US" dirty="0">
                <a:solidFill>
                  <a:schemeClr val="bg1"/>
                </a:solidFill>
                <a:latin typeface="Calibri" panose="020F0502020204030204" pitchFamily="34" charset="0"/>
                <a:cs typeface="Calibri" panose="020F0502020204030204" pitchFamily="34" charset="0"/>
              </a:rPr>
              <a:t>PROBLEM STATEMENT:</a:t>
            </a:r>
            <a:endParaRPr lang="en-IN" dirty="0">
              <a:solidFill>
                <a:schemeClr val="bg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226B3E87-6913-444D-B07B-2B6173AF1BA1}"/>
              </a:ext>
            </a:extLst>
          </p:cNvPr>
          <p:cNvSpPr>
            <a:spLocks noGrp="1"/>
          </p:cNvSpPr>
          <p:nvPr>
            <p:ph idx="1"/>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To maintain the student details of the students pursuing their education and get it updated regularly</a:t>
            </a:r>
            <a:r>
              <a:rPr lang="en-IN" dirty="0">
                <a:solidFill>
                  <a:schemeClr val="bg1"/>
                </a:solidFill>
                <a:latin typeface="Times New Roman" panose="02020603050405020304" pitchFamily="18" charset="0"/>
                <a:cs typeface="Times New Roman" panose="02020603050405020304" pitchFamily="18" charset="0"/>
              </a:rPr>
              <a:t>.</a:t>
            </a:r>
          </a:p>
          <a:p>
            <a:r>
              <a:rPr lang="en-IN" dirty="0">
                <a:solidFill>
                  <a:schemeClr val="bg1"/>
                </a:solidFill>
                <a:latin typeface="Times New Roman" panose="02020603050405020304" pitchFamily="18" charset="0"/>
                <a:cs typeface="Times New Roman" panose="02020603050405020304" pitchFamily="18" charset="0"/>
              </a:rPr>
              <a:t>To allow student get track of there records.</a:t>
            </a:r>
          </a:p>
          <a:p>
            <a:r>
              <a:rPr lang="en-IN" dirty="0">
                <a:solidFill>
                  <a:schemeClr val="bg1"/>
                </a:solidFill>
                <a:latin typeface="Times New Roman" panose="02020603050405020304" pitchFamily="18" charset="0"/>
                <a:cs typeface="Times New Roman" panose="02020603050405020304" pitchFamily="18" charset="0"/>
              </a:rPr>
              <a:t>Provide security aspect to the users so there is no malpractice done with the data that is confidential.</a:t>
            </a:r>
          </a:p>
          <a:p>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39186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8C085-F0BD-4DF9-9091-DD14CD35E2D3}"/>
              </a:ext>
            </a:extLst>
          </p:cNvPr>
          <p:cNvSpPr>
            <a:spLocks noGrp="1"/>
          </p:cNvSpPr>
          <p:nvPr>
            <p:ph type="title"/>
          </p:nvPr>
        </p:nvSpPr>
        <p:spPr>
          <a:xfrm>
            <a:off x="1141412" y="759854"/>
            <a:ext cx="9905998" cy="950868"/>
          </a:xfrm>
          <a:solidFill>
            <a:schemeClr val="accent3">
              <a:lumMod val="40000"/>
              <a:lumOff val="60000"/>
            </a:schemeClr>
          </a:solidFill>
        </p:spPr>
        <p:txBody>
          <a:bodyPr>
            <a:normAutofit/>
          </a:bodyPr>
          <a:lstStyle/>
          <a:p>
            <a:pPr algn="ctr"/>
            <a:r>
              <a:rPr lang="en-US" dirty="0">
                <a:solidFill>
                  <a:schemeClr val="bg1"/>
                </a:solidFill>
                <a:latin typeface="Calibri" panose="020F0502020204030204" pitchFamily="34" charset="0"/>
                <a:cs typeface="Calibri" panose="020F0502020204030204" pitchFamily="34" charset="0"/>
              </a:rPr>
              <a:t>SOLUTION TO THE CURRENT PROBLEM:</a:t>
            </a:r>
            <a:endParaRPr lang="en-IN" sz="2800" dirty="0">
              <a:solidFill>
                <a:schemeClr val="bg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50A2304B-4217-4971-B12D-8F27170B28C6}"/>
              </a:ext>
            </a:extLst>
          </p:cNvPr>
          <p:cNvSpPr>
            <a:spLocks noGrp="1"/>
          </p:cNvSpPr>
          <p:nvPr>
            <p:ph idx="1"/>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As a solution to the current scenario a system can be developed where admin(authorized users) can get the whole access of the student data along with its all academic credential's. </a:t>
            </a:r>
          </a:p>
          <a:p>
            <a:r>
              <a:rPr lang="en-US" dirty="0">
                <a:solidFill>
                  <a:schemeClr val="bg1"/>
                </a:solidFill>
                <a:latin typeface="Times New Roman" panose="02020603050405020304" pitchFamily="18" charset="0"/>
                <a:cs typeface="Times New Roman" panose="02020603050405020304" pitchFamily="18" charset="0"/>
              </a:rPr>
              <a:t>For any purpose the data can be altered accordingly and the changes made to the data are permanent and updated everywhere so there is no inconsistency in data for various users.</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85684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2E8F3-0208-43E9-B81F-0B3963FEBD2D}"/>
              </a:ext>
            </a:extLst>
          </p:cNvPr>
          <p:cNvSpPr>
            <a:spLocks noGrp="1"/>
          </p:cNvSpPr>
          <p:nvPr>
            <p:ph type="title"/>
          </p:nvPr>
        </p:nvSpPr>
        <p:spPr>
          <a:xfrm>
            <a:off x="1141413" y="746974"/>
            <a:ext cx="9905998" cy="989505"/>
          </a:xfrm>
          <a:solidFill>
            <a:schemeClr val="accent3">
              <a:lumMod val="40000"/>
              <a:lumOff val="60000"/>
            </a:schemeClr>
          </a:solidFill>
        </p:spPr>
        <p:txBody>
          <a:bodyPr/>
          <a:lstStyle/>
          <a:p>
            <a:pPr algn="ctr"/>
            <a:r>
              <a:rPr lang="en-IN" dirty="0">
                <a:solidFill>
                  <a:schemeClr val="bg1"/>
                </a:solidFill>
                <a:latin typeface="Calibri" panose="020F0502020204030204" pitchFamily="34" charset="0"/>
                <a:cs typeface="Calibri" panose="020F0502020204030204" pitchFamily="34" charset="0"/>
              </a:rPr>
              <a:t>Consolidated List of Requirements:</a:t>
            </a:r>
          </a:p>
        </p:txBody>
      </p:sp>
      <p:sp>
        <p:nvSpPr>
          <p:cNvPr id="3" name="Content Placeholder 2">
            <a:extLst>
              <a:ext uri="{FF2B5EF4-FFF2-40B4-BE49-F238E27FC236}">
                <a16:creationId xmlns:a16="http://schemas.microsoft.com/office/drawing/2014/main" id="{E0B0B52F-DBA3-4374-9D24-C2A5DD3948DA}"/>
              </a:ext>
            </a:extLst>
          </p:cNvPr>
          <p:cNvSpPr>
            <a:spLocks noGrp="1"/>
          </p:cNvSpPr>
          <p:nvPr>
            <p:ph idx="1"/>
          </p:nvPr>
        </p:nvSpPr>
        <p:spPr/>
        <p:txBody>
          <a:bodyPr>
            <a:normAutofit fontScale="92500" lnSpcReduction="10000"/>
          </a:bodyPr>
          <a:lstStyle/>
          <a:p>
            <a:r>
              <a:rPr lang="en-IN" dirty="0">
                <a:solidFill>
                  <a:schemeClr val="bg1"/>
                </a:solidFill>
                <a:latin typeface="Times New Roman" panose="02020603050405020304" pitchFamily="18" charset="0"/>
                <a:cs typeface="Times New Roman" panose="02020603050405020304" pitchFamily="18" charset="0"/>
              </a:rPr>
              <a:t>I have enhance the web application with security feature like login ID and password while we start the app.</a:t>
            </a:r>
          </a:p>
          <a:p>
            <a:r>
              <a:rPr lang="en-IN" dirty="0">
                <a:solidFill>
                  <a:schemeClr val="bg1"/>
                </a:solidFill>
                <a:latin typeface="Times New Roman" panose="02020603050405020304" pitchFamily="18" charset="0"/>
                <a:cs typeface="Times New Roman" panose="02020603050405020304" pitchFamily="18" charset="0"/>
              </a:rPr>
              <a:t>This web app will be flexible  and accessible anytime, anywhere via a PC and  internet connection.</a:t>
            </a:r>
          </a:p>
          <a:p>
            <a:r>
              <a:rPr lang="en-IN" dirty="0">
                <a:solidFill>
                  <a:schemeClr val="bg1"/>
                </a:solidFill>
                <a:latin typeface="Times New Roman" panose="02020603050405020304" pitchFamily="18" charset="0"/>
                <a:cs typeface="Times New Roman" panose="02020603050405020304" pitchFamily="18" charset="0"/>
              </a:rPr>
              <a:t>This app will have sustainability for the long time and will be able to work for longer time.</a:t>
            </a:r>
          </a:p>
          <a:p>
            <a:r>
              <a:rPr lang="en-IN" dirty="0">
                <a:solidFill>
                  <a:schemeClr val="bg1"/>
                </a:solidFill>
                <a:latin typeface="Times New Roman" panose="02020603050405020304" pitchFamily="18" charset="0"/>
                <a:cs typeface="Times New Roman" panose="02020603050405020304" pitchFamily="18" charset="0"/>
              </a:rPr>
              <a:t>This app need lower requirements on the end user system and simplified architecture.</a:t>
            </a:r>
          </a:p>
        </p:txBody>
      </p:sp>
    </p:spTree>
    <p:extLst>
      <p:ext uri="{BB962C8B-B14F-4D97-AF65-F5344CB8AC3E}">
        <p14:creationId xmlns:p14="http://schemas.microsoft.com/office/powerpoint/2010/main" val="36878065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FEE92-C1F0-4AC1-8651-1839CC8A31EB}"/>
              </a:ext>
            </a:extLst>
          </p:cNvPr>
          <p:cNvSpPr>
            <a:spLocks noGrp="1"/>
          </p:cNvSpPr>
          <p:nvPr>
            <p:ph type="title"/>
          </p:nvPr>
        </p:nvSpPr>
        <p:spPr>
          <a:xfrm>
            <a:off x="1141412" y="824248"/>
            <a:ext cx="9905998" cy="860716"/>
          </a:xfrm>
          <a:solidFill>
            <a:schemeClr val="accent3">
              <a:lumMod val="40000"/>
              <a:lumOff val="60000"/>
            </a:schemeClr>
          </a:solidFill>
        </p:spPr>
        <p:txBody>
          <a:bodyPr/>
          <a:lstStyle/>
          <a:p>
            <a:pPr algn="ctr"/>
            <a:r>
              <a:rPr lang="en-US" dirty="0">
                <a:solidFill>
                  <a:schemeClr val="bg1"/>
                </a:solidFill>
                <a:latin typeface="Calibri" panose="020F0502020204030204" pitchFamily="34" charset="0"/>
                <a:cs typeface="Calibri" panose="020F0502020204030204" pitchFamily="34" charset="0"/>
              </a:rPr>
              <a:t>Tools and platform:</a:t>
            </a:r>
            <a:endParaRPr lang="en-IN" dirty="0">
              <a:solidFill>
                <a:schemeClr val="bg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CC9ECDA2-D9B8-48C0-B902-2D9876EE1415}"/>
              </a:ext>
            </a:extLst>
          </p:cNvPr>
          <p:cNvSpPr>
            <a:spLocks noGrp="1"/>
          </p:cNvSpPr>
          <p:nvPr>
            <p:ph idx="1"/>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I have used PHP , HTML, CSS and Bootstrap for making this website.</a:t>
            </a:r>
          </a:p>
          <a:p>
            <a:r>
              <a:rPr lang="en-US" dirty="0">
                <a:solidFill>
                  <a:schemeClr val="bg1"/>
                </a:solidFill>
                <a:latin typeface="Times New Roman" panose="02020603050405020304" pitchFamily="18" charset="0"/>
                <a:cs typeface="Times New Roman" panose="02020603050405020304" pitchFamily="18" charset="0"/>
              </a:rPr>
              <a:t>For saving the data of students, we have used phpMyAdmin. </a:t>
            </a:r>
          </a:p>
          <a:p>
            <a:r>
              <a:rPr lang="en-US" dirty="0">
                <a:solidFill>
                  <a:schemeClr val="bg1"/>
                </a:solidFill>
                <a:latin typeface="Times New Roman" panose="02020603050405020304" pitchFamily="18" charset="0"/>
                <a:cs typeface="Times New Roman" panose="02020603050405020304" pitchFamily="18" charset="0"/>
              </a:rPr>
              <a:t>The entire website executes on the XAMPP server. </a:t>
            </a:r>
          </a:p>
          <a:p>
            <a:r>
              <a:rPr lang="en-US" dirty="0">
                <a:solidFill>
                  <a:schemeClr val="bg1"/>
                </a:solidFill>
                <a:latin typeface="Times New Roman" panose="02020603050405020304" pitchFamily="18" charset="0"/>
                <a:cs typeface="Times New Roman" panose="02020603050405020304" pitchFamily="18" charset="0"/>
              </a:rPr>
              <a:t>To Access the website we can use any type of web browser.</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10093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2265</TotalTime>
  <Words>803</Words>
  <Application>Microsoft Office PowerPoint</Application>
  <PresentationFormat>Widescreen</PresentationFormat>
  <Paragraphs>77</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Times New Roman</vt:lpstr>
      <vt:lpstr>Tw Cen MT</vt:lpstr>
      <vt:lpstr>Wingdings</vt:lpstr>
      <vt:lpstr>Circuit</vt:lpstr>
      <vt:lpstr>STUDENT  RECORD MANAGEMENT  SYSTEM   Prepared by:  CHINTAN VEKARIYA-19DCS156  </vt:lpstr>
      <vt:lpstr>Contents:</vt:lpstr>
      <vt:lpstr>Definition: </vt:lpstr>
      <vt:lpstr>MOTIVATION:</vt:lpstr>
      <vt:lpstr>Scope of System:</vt:lpstr>
      <vt:lpstr>PROBLEM STATEMENT:</vt:lpstr>
      <vt:lpstr>SOLUTION TO THE CURRENT PROBLEM:</vt:lpstr>
      <vt:lpstr>Consolidated List of Requirements:</vt:lpstr>
      <vt:lpstr>Tools and platform:</vt:lpstr>
      <vt:lpstr>Hardware  &amp; software requirements:</vt:lpstr>
      <vt:lpstr>PowerPoint Presentation</vt:lpstr>
      <vt:lpstr>PowerPoint Presentation</vt:lpstr>
      <vt:lpstr>PowerPoint Presentation</vt:lpstr>
      <vt:lpstr>LOGIN/SIGN IN  PAGE:</vt:lpstr>
      <vt:lpstr>Home page:</vt:lpstr>
      <vt:lpstr>Implementation: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chintan vekariya</dc:creator>
  <cp:lastModifiedBy>chintan vekariya</cp:lastModifiedBy>
  <cp:revision>36</cp:revision>
  <dcterms:created xsi:type="dcterms:W3CDTF">2021-03-24T13:44:56Z</dcterms:created>
  <dcterms:modified xsi:type="dcterms:W3CDTF">2021-05-07T09:30:55Z</dcterms:modified>
</cp:coreProperties>
</file>

<file path=docProps/thumbnail.jpeg>
</file>